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22" r:id="rId3"/>
    <p:sldId id="321" r:id="rId4"/>
    <p:sldId id="323" r:id="rId5"/>
    <p:sldId id="325" r:id="rId6"/>
    <p:sldId id="279" r:id="rId7"/>
    <p:sldId id="307" r:id="rId8"/>
    <p:sldId id="336" r:id="rId9"/>
    <p:sldId id="346" r:id="rId10"/>
    <p:sldId id="337" r:id="rId11"/>
    <p:sldId id="339" r:id="rId12"/>
    <p:sldId id="340" r:id="rId13"/>
    <p:sldId id="341" r:id="rId14"/>
    <p:sldId id="342" r:id="rId15"/>
    <p:sldId id="344" r:id="rId16"/>
    <p:sldId id="345" r:id="rId17"/>
    <p:sldId id="343" r:id="rId18"/>
    <p:sldId id="347" r:id="rId19"/>
  </p:sldIdLst>
  <p:sldSz cx="12192000" cy="685800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1E5C58"/>
    <a:srgbClr val="D7A979"/>
    <a:srgbClr val="6A8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4641"/>
  </p:normalViewPr>
  <p:slideViewPr>
    <p:cSldViewPr snapToGrid="0" snapToObjects="1">
      <p:cViewPr varScale="1">
        <p:scale>
          <a:sx n="68" d="100"/>
          <a:sy n="68" d="100"/>
        </p:scale>
        <p:origin x="90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AFFA1-560F-43B1-BECD-572E3F4F010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F9C40-1310-4087-86EF-A532602424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2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5001848" y="0"/>
            <a:ext cx="7190153" cy="12426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8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AC495C-84CB-A74B-A982-005E37F9F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8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1_B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E5ACFD9-C718-9F48-A00F-3A6B680B02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9633" y="239494"/>
            <a:ext cx="3616536" cy="51551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2730488-87B7-8C41-A5DF-0B75C06DD9CC}"/>
              </a:ext>
            </a:extLst>
          </p:cNvPr>
          <p:cNvSpPr/>
          <p:nvPr userDrawn="1"/>
        </p:nvSpPr>
        <p:spPr>
          <a:xfrm>
            <a:off x="8120543" y="0"/>
            <a:ext cx="3942826" cy="69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344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80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hyperlink" Target="http://omawww.sat.gob.mx/aduanasPortal/Paginas/index.html#!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5.png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77462" y="1319378"/>
            <a:ext cx="10947345" cy="2998181"/>
          </a:xfrm>
          <a:prstGeom prst="rect">
            <a:avLst/>
          </a:prstGeom>
        </p:spPr>
        <p:txBody>
          <a:bodyPr/>
          <a:lstStyle/>
          <a:p>
            <a:r>
              <a:rPr lang="es-MX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Proyecto de Integración</a:t>
            </a:r>
            <a:br>
              <a:rPr lang="es-MX" sz="3200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s-MX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Tecnológica Aduanera (PITA)</a:t>
            </a:r>
            <a:br>
              <a:rPr lang="es-MX" sz="3200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s-MX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y</a:t>
            </a:r>
            <a:br>
              <a:rPr lang="es-MX" sz="3200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s-MX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sus nuevas implementaciones</a:t>
            </a:r>
            <a:endParaRPr lang="es-MX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813423" y="4317559"/>
            <a:ext cx="267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Montserrat" panose="00000500000000000000" pitchFamily="2" charset="0"/>
              </a:rPr>
              <a:t>Noviembre 2020</a:t>
            </a:r>
          </a:p>
        </p:txBody>
      </p:sp>
    </p:spTree>
    <p:extLst>
      <p:ext uri="{BB962C8B-B14F-4D97-AF65-F5344CB8AC3E}">
        <p14:creationId xmlns:p14="http://schemas.microsoft.com/office/powerpoint/2010/main" val="1036641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56300" y="104797"/>
            <a:ext cx="741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dirty="0">
                <a:solidFill>
                  <a:prstClr val="white"/>
                </a:solidFill>
                <a:latin typeface="Montserrat" panose="00000500000000000000" pitchFamily="2" charset="0"/>
              </a:rPr>
              <a:t>Aduanas no aplica iniciativa de carga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12618" y="1108364"/>
            <a:ext cx="10841182" cy="5458691"/>
          </a:xfr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/>
              <a:buAutoNum type="arabicPeriod"/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Autorización (por medio de la VUCEM)</a:t>
            </a:r>
          </a:p>
          <a:p>
            <a:pPr lvl="2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Solicitud de usuario </a:t>
            </a:r>
          </a:p>
          <a:p>
            <a:pPr lvl="2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Autorización del personal de Aduanas</a:t>
            </a:r>
          </a:p>
          <a:p>
            <a:pPr lvl="2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Conclusión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545" y="2621280"/>
            <a:ext cx="8243455" cy="41286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22" y="2987040"/>
            <a:ext cx="3048000" cy="35800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351" y="919976"/>
            <a:ext cx="2846090" cy="10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15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56300" y="104797"/>
            <a:ext cx="741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dirty="0">
                <a:solidFill>
                  <a:prstClr val="white"/>
                </a:solidFill>
                <a:latin typeface="Montserrat" panose="00000500000000000000" pitchFamily="2" charset="0"/>
              </a:rPr>
              <a:t>Aduanas no aplica iniciativa de carga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44152" y="1770927"/>
            <a:ext cx="11259403" cy="31022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600" dirty="0">
                <a:latin typeface="Montserrat" panose="00000500000000000000" pitchFamily="2" charset="0"/>
              </a:rPr>
              <a:t>Los usuarios podrán generar DODA QR o Despacho Aduanero PITA del MASTER y las CS a través de los siguientes procesos:</a:t>
            </a:r>
          </a:p>
          <a:p>
            <a:pPr algn="just"/>
            <a:endParaRPr lang="es-MX" sz="2600" dirty="0">
              <a:latin typeface="Montserrat" panose="00000500000000000000" pitchFamily="2" charset="0"/>
            </a:endParaRPr>
          </a:p>
          <a:p>
            <a:pPr lvl="2" algn="just"/>
            <a:r>
              <a:rPr lang="es-MX" sz="2600" dirty="0">
                <a:latin typeface="Montserrat" panose="00000500000000000000" pitchFamily="2" charset="0"/>
              </a:rPr>
              <a:t>PORTAL DEL SAT</a:t>
            </a:r>
          </a:p>
          <a:p>
            <a:pPr lvl="2" algn="just"/>
            <a:endParaRPr lang="es-MX" sz="2600" dirty="0">
              <a:latin typeface="Montserrat" panose="00000500000000000000" pitchFamily="2" charset="0"/>
            </a:endParaRPr>
          </a:p>
          <a:p>
            <a:pPr lvl="2" algn="just"/>
            <a:r>
              <a:rPr lang="es-MX" sz="2600" dirty="0">
                <a:latin typeface="Montserrat" panose="00000500000000000000" pitchFamily="2" charset="0"/>
              </a:rPr>
              <a:t>WEB SERVICES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5790023" y="3322064"/>
            <a:ext cx="4027992" cy="3250238"/>
            <a:chOff x="6970941" y="3824486"/>
            <a:chExt cx="4232537" cy="2739352"/>
          </a:xfrm>
        </p:grpSpPr>
        <p:grpSp>
          <p:nvGrpSpPr>
            <p:cNvPr id="7" name="13 Grupo"/>
            <p:cNvGrpSpPr/>
            <p:nvPr/>
          </p:nvGrpSpPr>
          <p:grpSpPr>
            <a:xfrm>
              <a:off x="9309948" y="4319415"/>
              <a:ext cx="1893530" cy="2244423"/>
              <a:chOff x="944457" y="2114943"/>
              <a:chExt cx="3625933" cy="3625932"/>
            </a:xfrm>
          </p:grpSpPr>
          <p:sp>
            <p:nvSpPr>
              <p:cNvPr id="12" name="8 Esquina doblada"/>
              <p:cNvSpPr/>
              <p:nvPr/>
            </p:nvSpPr>
            <p:spPr>
              <a:xfrm>
                <a:off x="944457" y="2114943"/>
                <a:ext cx="2624447" cy="3408218"/>
              </a:xfrm>
              <a:prstGeom prst="foldedCorner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3" name="9 Esquina doblada"/>
              <p:cNvSpPr/>
              <p:nvPr/>
            </p:nvSpPr>
            <p:spPr>
              <a:xfrm rot="1862249">
                <a:off x="1096857" y="2267343"/>
                <a:ext cx="2624447" cy="3408218"/>
              </a:xfrm>
              <a:prstGeom prst="foldedCorner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4" name="10 Esquina doblada"/>
              <p:cNvSpPr/>
              <p:nvPr/>
            </p:nvSpPr>
            <p:spPr>
              <a:xfrm rot="1208544">
                <a:off x="1023396" y="2267343"/>
                <a:ext cx="2624447" cy="3408218"/>
              </a:xfrm>
              <a:prstGeom prst="foldedCorner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  <p:sp>
            <p:nvSpPr>
              <p:cNvPr id="15" name="12 Esquina doblada"/>
              <p:cNvSpPr/>
              <p:nvPr/>
            </p:nvSpPr>
            <p:spPr>
              <a:xfrm rot="4118419">
                <a:off x="1554057" y="2724543"/>
                <a:ext cx="2624447" cy="3408218"/>
              </a:xfrm>
              <a:prstGeom prst="foldedCorner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dirty="0"/>
              </a:p>
            </p:txBody>
          </p:sp>
        </p:grp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0310" y="3824486"/>
              <a:ext cx="1691100" cy="1575271"/>
            </a:xfrm>
            <a:prstGeom prst="rect">
              <a:avLst/>
            </a:prstGeom>
          </p:spPr>
        </p:pic>
        <p:pic>
          <p:nvPicPr>
            <p:cNvPr id="11" name="7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0941" y="4708570"/>
              <a:ext cx="3342617" cy="1630098"/>
            </a:xfrm>
            <a:prstGeom prst="rect">
              <a:avLst/>
            </a:prstGeom>
          </p:spPr>
        </p:pic>
      </p:grpSp>
      <p:sp>
        <p:nvSpPr>
          <p:cNvPr id="16" name="Título 1"/>
          <p:cNvSpPr txBox="1">
            <a:spLocks/>
          </p:cNvSpPr>
          <p:nvPr/>
        </p:nvSpPr>
        <p:spPr>
          <a:xfrm>
            <a:off x="4871420" y="508367"/>
            <a:ext cx="7594152" cy="88925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latin typeface="Montserrat" panose="00000500000000000000" pitchFamily="2" charset="0"/>
              </a:rPr>
              <a:t>¿Cómo generar COPIA SIMPLE?</a:t>
            </a:r>
          </a:p>
        </p:txBody>
      </p:sp>
    </p:spTree>
    <p:extLst>
      <p:ext uri="{BB962C8B-B14F-4D97-AF65-F5344CB8AC3E}">
        <p14:creationId xmlns:p14="http://schemas.microsoft.com/office/powerpoint/2010/main" val="652422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56300" y="104797"/>
            <a:ext cx="741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dirty="0">
                <a:solidFill>
                  <a:prstClr val="white"/>
                </a:solidFill>
                <a:latin typeface="Montserrat" panose="00000500000000000000" pitchFamily="2" charset="0"/>
              </a:rPr>
              <a:t>Aduanas no aplica iniciativa de carga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520440" y="115816"/>
            <a:ext cx="86537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/>
            <a:r>
              <a:rPr lang="es-MX" sz="2400" b="1" dirty="0">
                <a:latin typeface="Montserrat" panose="00000500000000000000" pitchFamily="2" charset="0"/>
              </a:rPr>
              <a:t>Generación de DODA o PITA mediante el portal del SAT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397091" y="1164942"/>
            <a:ext cx="117771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Ingresar a la página </a:t>
            </a:r>
            <a:r>
              <a:rPr lang="es-MX" sz="2000" u="sng" dirty="0">
                <a:solidFill>
                  <a:srgbClr val="0000FF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http://omawww.sat.gob.mx/aduanasPortal/Paginas/index.html#!/</a:t>
            </a:r>
            <a:endParaRPr lang="es-MX" sz="2000" dirty="0"/>
          </a:p>
        </p:txBody>
      </p:sp>
      <p:grpSp>
        <p:nvGrpSpPr>
          <p:cNvPr id="19" name="Grupo 18"/>
          <p:cNvGrpSpPr/>
          <p:nvPr/>
        </p:nvGrpSpPr>
        <p:grpSpPr>
          <a:xfrm>
            <a:off x="0" y="1783181"/>
            <a:ext cx="11966750" cy="4936373"/>
            <a:chOff x="0" y="721007"/>
            <a:chExt cx="11490068" cy="5998547"/>
          </a:xfrm>
        </p:grpSpPr>
        <p:pic>
          <p:nvPicPr>
            <p:cNvPr id="20" name="Imagen 19"/>
            <p:cNvPicPr/>
            <p:nvPr/>
          </p:nvPicPr>
          <p:blipFill rotWithShape="1">
            <a:blip r:embed="rId3"/>
            <a:srcRect b="14808"/>
            <a:stretch/>
          </p:blipFill>
          <p:spPr bwMode="auto">
            <a:xfrm>
              <a:off x="653216" y="977181"/>
              <a:ext cx="5573152" cy="2142431"/>
            </a:xfrm>
            <a:prstGeom prst="rect">
              <a:avLst/>
            </a:prstGeom>
            <a:ln w="19050" cap="sq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n 20"/>
            <p:cNvPicPr/>
            <p:nvPr/>
          </p:nvPicPr>
          <p:blipFill rotWithShape="1">
            <a:blip r:embed="rId4"/>
            <a:srcRect t="6970"/>
            <a:stretch/>
          </p:blipFill>
          <p:spPr bwMode="auto">
            <a:xfrm>
              <a:off x="7076008" y="974872"/>
              <a:ext cx="4414059" cy="2186305"/>
            </a:xfrm>
            <a:prstGeom prst="rect">
              <a:avLst/>
            </a:prstGeom>
            <a:ln w="19050" cap="sq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n 2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29771" y="3370204"/>
              <a:ext cx="5596597" cy="2529205"/>
            </a:xfrm>
            <a:prstGeom prst="rect">
              <a:avLst/>
            </a:prstGeom>
          </p:spPr>
        </p:pic>
        <p:pic>
          <p:nvPicPr>
            <p:cNvPr id="23" name="Imagen 22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7076008" y="3397916"/>
              <a:ext cx="4414060" cy="2393277"/>
            </a:xfrm>
            <a:prstGeom prst="rect">
              <a:avLst/>
            </a:prstGeom>
          </p:spPr>
        </p:pic>
        <p:sp>
          <p:nvSpPr>
            <p:cNvPr id="24" name="Rectángulo 23"/>
            <p:cNvSpPr/>
            <p:nvPr/>
          </p:nvSpPr>
          <p:spPr>
            <a:xfrm>
              <a:off x="0" y="782276"/>
              <a:ext cx="653216" cy="7848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6440557" y="721007"/>
              <a:ext cx="653216" cy="7848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15252" y="3314517"/>
              <a:ext cx="653216" cy="7848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5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6440557" y="3217528"/>
              <a:ext cx="653216" cy="7848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s-ES" sz="4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8" name="Imagen 27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3981681" y="5974862"/>
              <a:ext cx="3444602" cy="74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865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56300" y="104797"/>
            <a:ext cx="741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dirty="0">
                <a:solidFill>
                  <a:prstClr val="white"/>
                </a:solidFill>
                <a:latin typeface="Montserrat" panose="00000500000000000000" pitchFamily="2" charset="0"/>
              </a:rPr>
              <a:t>Aduanas no aplica iniciativa de carga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5" name="Marcador de contenido 2"/>
          <p:cNvSpPr txBox="1">
            <a:spLocks/>
          </p:cNvSpPr>
          <p:nvPr/>
        </p:nvSpPr>
        <p:spPr>
          <a:xfrm>
            <a:off x="512618" y="1108365"/>
            <a:ext cx="10201102" cy="2107276"/>
          </a:xfr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2. Generación del Master con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DODA QR y PITA en MATCE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	Se validará la autorización otorgada mediante la VUCEM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	Al selección PITA se realizará la réplica a la solución central PITA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	Al generar el Master se iniciará la primera copia simple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Imagen 28"/>
          <p:cNvPicPr/>
          <p:nvPr/>
        </p:nvPicPr>
        <p:blipFill rotWithShape="1">
          <a:blip r:embed="rId2"/>
          <a:srcRect l="1285" t="5161" r="1033" b="3612"/>
          <a:stretch/>
        </p:blipFill>
        <p:spPr bwMode="auto">
          <a:xfrm>
            <a:off x="175028" y="2926080"/>
            <a:ext cx="5799051" cy="2971800"/>
          </a:xfrm>
          <a:prstGeom prst="rect">
            <a:avLst/>
          </a:prstGeom>
          <a:ln w="1905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95" y="3295997"/>
            <a:ext cx="7239059" cy="335141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Rectángulo 29"/>
          <p:cNvSpPr/>
          <p:nvPr/>
        </p:nvSpPr>
        <p:spPr>
          <a:xfrm>
            <a:off x="7940040" y="250270"/>
            <a:ext cx="4541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/>
            <a:r>
              <a:rPr lang="es-MX" sz="2800" b="1" dirty="0">
                <a:latin typeface="Montserrat" panose="00000500000000000000" pitchFamily="2" charset="0"/>
              </a:rPr>
              <a:t>Copias simples</a:t>
            </a:r>
          </a:p>
        </p:txBody>
      </p:sp>
    </p:spTree>
    <p:extLst>
      <p:ext uri="{BB962C8B-B14F-4D97-AF65-F5344CB8AC3E}">
        <p14:creationId xmlns:p14="http://schemas.microsoft.com/office/powerpoint/2010/main" val="2777332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56300" y="104797"/>
            <a:ext cx="741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dirty="0">
                <a:solidFill>
                  <a:prstClr val="white"/>
                </a:solidFill>
                <a:latin typeface="Montserrat" panose="00000500000000000000" pitchFamily="2" charset="0"/>
              </a:rPr>
              <a:t>Aduanas no aplica iniciativa de carga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983480" y="150963"/>
            <a:ext cx="70899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/>
            <a:r>
              <a:rPr lang="es-MX" sz="2800" b="1" dirty="0">
                <a:latin typeface="Montserrat" panose="00000500000000000000" pitchFamily="2" charset="0"/>
              </a:rPr>
              <a:t>Generación de DODA o PITA mediante web </a:t>
            </a:r>
            <a:r>
              <a:rPr lang="es-MX" sz="2800" b="1" dirty="0" err="1">
                <a:latin typeface="Montserrat" panose="00000500000000000000" pitchFamily="2" charset="0"/>
              </a:rPr>
              <a:t>service</a:t>
            </a:r>
            <a:endParaRPr lang="es-MX" sz="2800" b="1" dirty="0">
              <a:latin typeface="Montserrat" panose="00000500000000000000" pitchFamily="2" charset="0"/>
            </a:endParaRPr>
          </a:p>
        </p:txBody>
      </p:sp>
      <p:pic>
        <p:nvPicPr>
          <p:cNvPr id="4" name="Imagen 3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9" y="1135652"/>
            <a:ext cx="11075511" cy="25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39" y="3459480"/>
            <a:ext cx="7644719" cy="33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240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56300" y="104797"/>
            <a:ext cx="741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dirty="0">
                <a:solidFill>
                  <a:prstClr val="white"/>
                </a:solidFill>
                <a:latin typeface="Montserrat" panose="00000500000000000000" pitchFamily="2" charset="0"/>
              </a:rPr>
              <a:t>Aduanas no aplica iniciativa de carga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3" name="Picture 4" descr="Camiones quedan atascados en frontera México-EEUU por traslad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21" y="1624084"/>
            <a:ext cx="5730750" cy="44355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6812280" y="2646279"/>
            <a:ext cx="42091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latin typeface="Arial" panose="020B0604020202020204" pitchFamily="34" charset="0"/>
                <a:cs typeface="Arial" panose="020B0604020202020204" pitchFamily="34" charset="0"/>
              </a:rPr>
              <a:t>Despacho aduanero </a:t>
            </a:r>
          </a:p>
        </p:txBody>
      </p:sp>
    </p:spTree>
    <p:extLst>
      <p:ext uri="{BB962C8B-B14F-4D97-AF65-F5344CB8AC3E}">
        <p14:creationId xmlns:p14="http://schemas.microsoft.com/office/powerpoint/2010/main" val="1822679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56300" y="104797"/>
            <a:ext cx="741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dirty="0">
                <a:solidFill>
                  <a:prstClr val="white"/>
                </a:solidFill>
                <a:latin typeface="Montserrat" panose="00000500000000000000" pitchFamily="2" charset="0"/>
              </a:rPr>
              <a:t>Aduanas no aplica iniciativa de carga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404360" y="146484"/>
            <a:ext cx="7506882" cy="1286076"/>
          </a:xfr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Modulación  del pedimentos y presentación de las copias simples</a:t>
            </a:r>
            <a:endParaRPr lang="es-MX" sz="4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190" y="2528754"/>
            <a:ext cx="2381249" cy="35807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286" y="2528754"/>
            <a:ext cx="6664847" cy="259188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646766" y="2088775"/>
            <a:ext cx="5737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latin typeface="Montserrat" panose="00000500000000000000" pitchFamily="2" charset="0"/>
              </a:rPr>
              <a:t>DODA QR  Impresión del formato CS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43287" y="1919498"/>
            <a:ext cx="421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Montserrat" panose="00000500000000000000" pitchFamily="2" charset="0"/>
              </a:rPr>
              <a:t>PITA Gafete único del transportista</a:t>
            </a:r>
            <a:endParaRPr lang="es-MX" dirty="0"/>
          </a:p>
        </p:txBody>
      </p:sp>
      <p:sp>
        <p:nvSpPr>
          <p:cNvPr id="9" name="Rectángulo 8"/>
          <p:cNvSpPr/>
          <p:nvPr/>
        </p:nvSpPr>
        <p:spPr>
          <a:xfrm>
            <a:off x="4119646" y="5418930"/>
            <a:ext cx="7538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Montserrat" panose="00000500000000000000" pitchFamily="2" charset="0"/>
              </a:rPr>
              <a:t>El Mecanismo de Selección Automatizada se activará con MATCE y en esa misma plataforma se hará el registro de cada copia simple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367657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56300" y="104797"/>
            <a:ext cx="741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dirty="0">
                <a:solidFill>
                  <a:prstClr val="white"/>
                </a:solidFill>
                <a:latin typeface="Montserrat" panose="00000500000000000000" pitchFamily="2" charset="0"/>
              </a:rPr>
              <a:t>Aduanas no aplica iniciativa de carga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7482840" y="114384"/>
            <a:ext cx="4107314" cy="4712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200" b="1" dirty="0">
                <a:latin typeface="Montserrat" panose="00000500000000000000" pitchFamily="2" charset="0"/>
              </a:rPr>
              <a:t>Consultas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350520" y="960120"/>
            <a:ext cx="11616230" cy="5897880"/>
            <a:chOff x="0" y="788588"/>
            <a:chExt cx="12443529" cy="607534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/>
            <a:srcRect t="8009"/>
            <a:stretch/>
          </p:blipFill>
          <p:spPr>
            <a:xfrm>
              <a:off x="0" y="2319642"/>
              <a:ext cx="6185647" cy="2770909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277092" y="1006561"/>
              <a:ext cx="534785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b="1" dirty="0">
                  <a:latin typeface="Montserrat" panose="00000500000000000000" pitchFamily="2" charset="0"/>
                </a:rPr>
                <a:t>“SAT MÓVIL</a:t>
              </a:r>
              <a:r>
                <a:rPr lang="es-MX" sz="2000" b="1" dirty="0">
                  <a:latin typeface="Soberana Sans" panose="02000000000000000000" pitchFamily="50" charset="0"/>
                </a:rPr>
                <a:t>”</a:t>
              </a:r>
            </a:p>
            <a:p>
              <a:r>
                <a:rPr lang="es-MX" sz="2000" dirty="0"/>
                <a:t>https://pecem.mat.sat.gob.mx/app/qr/ce/faces/pages/mobile/validadorqr.jsf?D1=16&amp;D2=1&amp;D3=XXXXXXXX</a:t>
              </a: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9322" y="3042971"/>
              <a:ext cx="4645902" cy="2583933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1641" y="4832197"/>
              <a:ext cx="5798110" cy="2031735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33354" y="788588"/>
              <a:ext cx="5210175" cy="2438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2940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08514" y="84138"/>
            <a:ext cx="6059487" cy="889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MX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berana Sans" panose="02000000000000000000" pitchFamily="50" charset="0"/>
                <a:ea typeface="ＭＳ Ｐゴシック" pitchFamily="34" charset="-128"/>
                <a:cs typeface="MS PGothic" charset="0"/>
              </a:rPr>
              <a:t>Dudas y preguntas</a:t>
            </a:r>
            <a:endParaRPr lang="es-MX" sz="2800" b="1" dirty="0">
              <a:latin typeface="Soberana Sans" panose="02000000000000000000" pitchFamily="50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31" y="1410461"/>
            <a:ext cx="5278438" cy="527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8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656910" y="1771635"/>
            <a:ext cx="61687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Proyecto de Integración Tecnológica Aduanera</a:t>
            </a:r>
          </a:p>
          <a:p>
            <a:pPr algn="ctr"/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(PITA)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83998" y="1173708"/>
            <a:ext cx="5507118" cy="5104736"/>
            <a:chOff x="3765456" y="2076362"/>
            <a:chExt cx="3890009" cy="3893016"/>
          </a:xfrm>
        </p:grpSpPr>
        <p:sp>
          <p:nvSpPr>
            <p:cNvPr id="5" name="Forma libre 4"/>
            <p:cNvSpPr/>
            <p:nvPr/>
          </p:nvSpPr>
          <p:spPr>
            <a:xfrm>
              <a:off x="3772901" y="2076362"/>
              <a:ext cx="3882564" cy="3882564"/>
            </a:xfrm>
            <a:custGeom>
              <a:avLst/>
              <a:gdLst>
                <a:gd name="connsiteX0" fmla="*/ 1941282 w 3882564"/>
                <a:gd name="connsiteY0" fmla="*/ 0 h 3882564"/>
                <a:gd name="connsiteX1" fmla="*/ 3622482 w 3882564"/>
                <a:gd name="connsiteY1" fmla="*/ 970641 h 3882564"/>
                <a:gd name="connsiteX2" fmla="*/ 3622482 w 3882564"/>
                <a:gd name="connsiteY2" fmla="*/ 2911923 h 3882564"/>
                <a:gd name="connsiteX3" fmla="*/ 1941282 w 3882564"/>
                <a:gd name="connsiteY3" fmla="*/ 1941282 h 3882564"/>
                <a:gd name="connsiteX4" fmla="*/ 1941282 w 3882564"/>
                <a:gd name="connsiteY4" fmla="*/ 0 h 3882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2564" h="3882564">
                  <a:moveTo>
                    <a:pt x="1941282" y="0"/>
                  </a:moveTo>
                  <a:cubicBezTo>
                    <a:pt x="2634835" y="0"/>
                    <a:pt x="3275705" y="370006"/>
                    <a:pt x="3622482" y="970641"/>
                  </a:cubicBezTo>
                  <a:cubicBezTo>
                    <a:pt x="3969259" y="1571276"/>
                    <a:pt x="3969259" y="2311288"/>
                    <a:pt x="3622482" y="2911923"/>
                  </a:cubicBezTo>
                  <a:lnTo>
                    <a:pt x="1941282" y="1941282"/>
                  </a:lnTo>
                  <a:lnTo>
                    <a:pt x="1941282" y="0"/>
                  </a:lnTo>
                  <a:close/>
                </a:path>
              </a:pathLst>
            </a:custGeom>
            <a:solidFill>
              <a:srgbClr val="33CC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93463" tIns="798976" rIns="536903" bIns="195450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500" kern="1200" dirty="0"/>
            </a:p>
          </p:txBody>
        </p:sp>
        <p:sp>
          <p:nvSpPr>
            <p:cNvPr id="6" name="Forma libre 5"/>
            <p:cNvSpPr/>
            <p:nvPr/>
          </p:nvSpPr>
          <p:spPr>
            <a:xfrm>
              <a:off x="3765456" y="2086814"/>
              <a:ext cx="3882564" cy="3882564"/>
            </a:xfrm>
            <a:custGeom>
              <a:avLst/>
              <a:gdLst>
                <a:gd name="connsiteX0" fmla="*/ 3622482 w 3882564"/>
                <a:gd name="connsiteY0" fmla="*/ 2911923 h 3882564"/>
                <a:gd name="connsiteX1" fmla="*/ 1941282 w 3882564"/>
                <a:gd name="connsiteY1" fmla="*/ 3882564 h 3882564"/>
                <a:gd name="connsiteX2" fmla="*/ 260082 w 3882564"/>
                <a:gd name="connsiteY2" fmla="*/ 2911923 h 3882564"/>
                <a:gd name="connsiteX3" fmla="*/ 1941282 w 3882564"/>
                <a:gd name="connsiteY3" fmla="*/ 1941282 h 3882564"/>
                <a:gd name="connsiteX4" fmla="*/ 3622482 w 3882564"/>
                <a:gd name="connsiteY4" fmla="*/ 2911923 h 3882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2564" h="3882564">
                  <a:moveTo>
                    <a:pt x="3622482" y="2911923"/>
                  </a:moveTo>
                  <a:cubicBezTo>
                    <a:pt x="3275705" y="3512558"/>
                    <a:pt x="2634836" y="3882564"/>
                    <a:pt x="1941282" y="3882564"/>
                  </a:cubicBezTo>
                  <a:cubicBezTo>
                    <a:pt x="1247729" y="3882564"/>
                    <a:pt x="606859" y="3512558"/>
                    <a:pt x="260082" y="2911923"/>
                  </a:cubicBezTo>
                  <a:lnTo>
                    <a:pt x="1941282" y="1941282"/>
                  </a:lnTo>
                  <a:lnTo>
                    <a:pt x="3622482" y="2911923"/>
                  </a:lnTo>
                  <a:close/>
                </a:path>
              </a:pathLst>
            </a:custGeom>
            <a:solidFill>
              <a:srgbClr val="00CC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5633" tIns="2532263" rIns="1145633" bIns="31365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500" kern="1200" dirty="0"/>
            </a:p>
          </p:txBody>
        </p:sp>
        <p:sp>
          <p:nvSpPr>
            <p:cNvPr id="7" name="Forma libre 6"/>
            <p:cNvSpPr/>
            <p:nvPr/>
          </p:nvSpPr>
          <p:spPr>
            <a:xfrm>
              <a:off x="3765456" y="2086814"/>
              <a:ext cx="3882564" cy="3882564"/>
            </a:xfrm>
            <a:custGeom>
              <a:avLst/>
              <a:gdLst>
                <a:gd name="connsiteX0" fmla="*/ 260082 w 3882564"/>
                <a:gd name="connsiteY0" fmla="*/ 2911923 h 3882564"/>
                <a:gd name="connsiteX1" fmla="*/ 260082 w 3882564"/>
                <a:gd name="connsiteY1" fmla="*/ 970641 h 3882564"/>
                <a:gd name="connsiteX2" fmla="*/ 1941282 w 3882564"/>
                <a:gd name="connsiteY2" fmla="*/ 0 h 3882564"/>
                <a:gd name="connsiteX3" fmla="*/ 1941282 w 3882564"/>
                <a:gd name="connsiteY3" fmla="*/ 1941282 h 3882564"/>
                <a:gd name="connsiteX4" fmla="*/ 260082 w 3882564"/>
                <a:gd name="connsiteY4" fmla="*/ 2911923 h 3882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2564" h="3882564">
                  <a:moveTo>
                    <a:pt x="260082" y="2911923"/>
                  </a:moveTo>
                  <a:cubicBezTo>
                    <a:pt x="-86695" y="2311288"/>
                    <a:pt x="-86695" y="1571276"/>
                    <a:pt x="260082" y="970641"/>
                  </a:cubicBezTo>
                  <a:cubicBezTo>
                    <a:pt x="606859" y="370006"/>
                    <a:pt x="1247728" y="0"/>
                    <a:pt x="1941282" y="0"/>
                  </a:cubicBezTo>
                  <a:lnTo>
                    <a:pt x="1941282" y="1941282"/>
                  </a:lnTo>
                  <a:lnTo>
                    <a:pt x="260082" y="2911923"/>
                  </a:lnTo>
                  <a:close/>
                </a:path>
              </a:pathLst>
            </a:custGeom>
            <a:solidFill>
              <a:srgbClr val="0099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8539" tIns="845197" rIns="2231827" bIns="1908279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500" kern="1200" dirty="0"/>
            </a:p>
          </p:txBody>
        </p:sp>
      </p:grpSp>
      <p:pic>
        <p:nvPicPr>
          <p:cNvPr id="8" name="Imagen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70" y="2117619"/>
            <a:ext cx="1523310" cy="1408342"/>
          </a:xfrm>
          <a:prstGeom prst="rect">
            <a:avLst/>
          </a:prstGeom>
        </p:spPr>
      </p:pic>
      <p:pic>
        <p:nvPicPr>
          <p:cNvPr id="9" name="Imagen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152" y="1870043"/>
            <a:ext cx="1439565" cy="1655918"/>
          </a:xfrm>
          <a:prstGeom prst="rect">
            <a:avLst/>
          </a:prstGeom>
        </p:spPr>
      </p:pic>
      <p:pic>
        <p:nvPicPr>
          <p:cNvPr id="10" name="Imagen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568" y="4420965"/>
            <a:ext cx="1416517" cy="131071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936776" y="4224637"/>
            <a:ext cx="5445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i="1" dirty="0">
                <a:latin typeface="Arial" panose="020B0604020202020204" pitchFamily="34" charset="0"/>
                <a:cs typeface="Arial" panose="020B0604020202020204" pitchFamily="34" charset="0"/>
              </a:rPr>
              <a:t>Plantea automatizar, facilitar y agilizar los procesos de entrada y salida de mercancía en las aduanas del país, mediante el aprovisionamiento y actualización de dispositivos.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259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76" y="1361308"/>
            <a:ext cx="2200050" cy="2034006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8108070" y="121583"/>
            <a:ext cx="3890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 -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Videovigilancia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" name="Imagen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1"/>
          <a:stretch/>
        </p:blipFill>
        <p:spPr>
          <a:xfrm>
            <a:off x="632161" y="3911088"/>
            <a:ext cx="2608878" cy="1943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 fov="5100000">
              <a:rot lat="0" lon="21599994" rev="0"/>
            </a:camera>
            <a:lightRig rig="contrasting" dir="t">
              <a:rot lat="0" lon="0" rev="4200000"/>
            </a:lightRig>
          </a:scene3d>
          <a:sp3d z="-44450" prstMaterial="plastic">
            <a:bevelT w="133350" h="114300" prst="relaxedInset"/>
            <a:contourClr>
              <a:srgbClr val="969696"/>
            </a:contourClr>
          </a:sp3d>
        </p:spPr>
      </p:pic>
      <p:sp>
        <p:nvSpPr>
          <p:cNvPr id="120" name="CuadroTexto 119"/>
          <p:cNvSpPr txBox="1"/>
          <p:nvPr/>
        </p:nvSpPr>
        <p:spPr>
          <a:xfrm>
            <a:off x="509233" y="5854670"/>
            <a:ext cx="2854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+ de 300  </a:t>
            </a:r>
          </a:p>
          <a:p>
            <a:pPr algn="ct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Posiciones monitoreo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98794" y="1285373"/>
            <a:ext cx="7328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Se encuentran operando más de 11,000 cámaras </a:t>
            </a:r>
          </a:p>
          <a:p>
            <a:pPr algn="ctr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en 306 puntos tácticos del SAT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592856" y="3007528"/>
            <a:ext cx="1330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Normales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CuadroTexto 116"/>
          <p:cNvSpPr txBox="1"/>
          <p:nvPr/>
        </p:nvSpPr>
        <p:spPr>
          <a:xfrm>
            <a:off x="8744966" y="3031663"/>
            <a:ext cx="890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Audio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CuadroTexto 122"/>
          <p:cNvSpPr txBox="1"/>
          <p:nvPr/>
        </p:nvSpPr>
        <p:spPr>
          <a:xfrm>
            <a:off x="6342961" y="3008105"/>
            <a:ext cx="1806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Termográficas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CuadroTexto 123"/>
          <p:cNvSpPr txBox="1"/>
          <p:nvPr/>
        </p:nvSpPr>
        <p:spPr>
          <a:xfrm>
            <a:off x="10055152" y="2995204"/>
            <a:ext cx="1408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Analíticos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ector recto de flecha 17"/>
          <p:cNvCxnSpPr/>
          <p:nvPr/>
        </p:nvCxnSpPr>
        <p:spPr>
          <a:xfrm flipH="1">
            <a:off x="5595582" y="2167012"/>
            <a:ext cx="1368190" cy="7646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5" name="Conector recto de flecha 124"/>
          <p:cNvCxnSpPr/>
          <p:nvPr/>
        </p:nvCxnSpPr>
        <p:spPr>
          <a:xfrm flipH="1">
            <a:off x="7357283" y="2273291"/>
            <a:ext cx="462884" cy="6965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6" name="Conector recto de flecha 125"/>
          <p:cNvCxnSpPr/>
          <p:nvPr/>
        </p:nvCxnSpPr>
        <p:spPr>
          <a:xfrm>
            <a:off x="8388824" y="2273291"/>
            <a:ext cx="659643" cy="6783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7" name="Conector recto de flecha 126"/>
          <p:cNvCxnSpPr/>
          <p:nvPr/>
        </p:nvCxnSpPr>
        <p:spPr>
          <a:xfrm>
            <a:off x="8782335" y="2141182"/>
            <a:ext cx="1753738" cy="8104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0" name="CuadroTexto 139"/>
          <p:cNvSpPr txBox="1"/>
          <p:nvPr/>
        </p:nvSpPr>
        <p:spPr>
          <a:xfrm>
            <a:off x="4745955" y="4297494"/>
            <a:ext cx="6148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Apoyo para la seguridad de las aduanas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Video en tiempo real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Revisión de grabaciones anteriores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Inhibe la corrupción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Visualiza lugares estratégicos</a:t>
            </a:r>
          </a:p>
        </p:txBody>
      </p:sp>
    </p:spTree>
    <p:extLst>
      <p:ext uri="{BB962C8B-B14F-4D97-AF65-F5344CB8AC3E}">
        <p14:creationId xmlns:p14="http://schemas.microsoft.com/office/powerpoint/2010/main" val="328097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9302852" y="30810"/>
            <a:ext cx="2759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 – Ligeros</a:t>
            </a:r>
          </a:p>
        </p:txBody>
      </p:sp>
      <p:sp>
        <p:nvSpPr>
          <p:cNvPr id="140" name="CuadroTexto 139"/>
          <p:cNvSpPr txBox="1"/>
          <p:nvPr/>
        </p:nvSpPr>
        <p:spPr>
          <a:xfrm>
            <a:off x="4766915" y="3879463"/>
            <a:ext cx="73792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Cruzan alrededor de 77.5 millones de vehículos al año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Esclusas de apertura rápida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Carriles automatizados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Pantallas informativas para dar certeza en la asignación del reconocimiento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Elimina la </a:t>
            </a:r>
            <a:r>
              <a:rPr lang="es-MX" altLang="es-MX" sz="2200" dirty="0">
                <a:latin typeface="Arial" panose="020B0604020202020204" pitchFamily="34" charset="0"/>
                <a:cs typeface="Arial" panose="020B0604020202020204" pitchFamily="34" charset="0"/>
              </a:rPr>
              <a:t>discrecionalidad del personal para efectuar revisiones, éstas se determinan con base en análisis de riesgo</a:t>
            </a:r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02" y="1108999"/>
            <a:ext cx="1838759" cy="2014742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4021168" y="1053359"/>
            <a:ext cx="7328848" cy="2772151"/>
            <a:chOff x="3998794" y="1285373"/>
            <a:chExt cx="7328848" cy="2772151"/>
          </a:xfrm>
        </p:grpSpPr>
        <p:sp>
          <p:nvSpPr>
            <p:cNvPr id="3" name="CuadroTexto 2"/>
            <p:cNvSpPr txBox="1"/>
            <p:nvPr/>
          </p:nvSpPr>
          <p:spPr>
            <a:xfrm>
              <a:off x="3998794" y="1285373"/>
              <a:ext cx="7328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Arial" panose="020B0604020202020204" pitchFamily="34" charset="0"/>
                  <a:cs typeface="Arial" panose="020B0604020202020204" pitchFamily="34" charset="0"/>
                </a:rPr>
                <a:t>Se encuentran operando 221 carriles </a:t>
              </a:r>
            </a:p>
            <a:p>
              <a:pPr algn="ctr"/>
              <a:r>
                <a:rPr lang="es-MX" sz="2400" dirty="0">
                  <a:latin typeface="Arial" panose="020B0604020202020204" pitchFamily="34" charset="0"/>
                  <a:cs typeface="Arial" panose="020B0604020202020204" pitchFamily="34" charset="0"/>
                </a:rPr>
                <a:t>en 51 puntos tácticos </a:t>
              </a: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4418772" y="3007528"/>
              <a:ext cx="18329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dirty="0">
                  <a:latin typeface="Arial" panose="020B0604020202020204" pitchFamily="34" charset="0"/>
                  <a:cs typeface="Arial" panose="020B0604020202020204" pitchFamily="34" charset="0"/>
                </a:rPr>
                <a:t>Aduanas de la frontera norte</a:t>
              </a:r>
            </a:p>
            <a:p>
              <a:pPr algn="ctr"/>
              <a:r>
                <a:rPr lang="es-MX" sz="2000" dirty="0"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CuadroTexto 116"/>
            <p:cNvSpPr txBox="1"/>
            <p:nvPr/>
          </p:nvSpPr>
          <p:spPr>
            <a:xfrm>
              <a:off x="9407832" y="3041861"/>
              <a:ext cx="15090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dirty="0">
                  <a:latin typeface="Arial" panose="020B0604020202020204" pitchFamily="34" charset="0"/>
                  <a:cs typeface="Arial" panose="020B0604020202020204" pitchFamily="34" charset="0"/>
                </a:rPr>
                <a:t>Marítimas</a:t>
              </a:r>
            </a:p>
            <a:p>
              <a:pPr algn="ctr"/>
              <a:r>
                <a:rPr lang="es-MX" sz="2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Conector recto de flecha 17"/>
            <p:cNvCxnSpPr/>
            <p:nvPr/>
          </p:nvCxnSpPr>
          <p:spPr>
            <a:xfrm flipH="1">
              <a:off x="5595582" y="2196805"/>
              <a:ext cx="1006384" cy="73482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5" name="Conector recto de flecha 124"/>
            <p:cNvCxnSpPr/>
            <p:nvPr/>
          </p:nvCxnSpPr>
          <p:spPr>
            <a:xfrm>
              <a:off x="7889844" y="2234838"/>
              <a:ext cx="26772" cy="74792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6" name="Conector recto de flecha 125"/>
            <p:cNvCxnSpPr/>
            <p:nvPr/>
          </p:nvCxnSpPr>
          <p:spPr>
            <a:xfrm>
              <a:off x="9280478" y="2234838"/>
              <a:ext cx="641444" cy="68669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CuadroTexto 18"/>
            <p:cNvSpPr txBox="1"/>
            <p:nvPr/>
          </p:nvSpPr>
          <p:spPr>
            <a:xfrm>
              <a:off x="7063062" y="3041861"/>
              <a:ext cx="19126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dirty="0">
                  <a:latin typeface="Arial" panose="020B0604020202020204" pitchFamily="34" charset="0"/>
                  <a:cs typeface="Arial" panose="020B0604020202020204" pitchFamily="34" charset="0"/>
                </a:rPr>
                <a:t>Aduanas de la frontera sur</a:t>
              </a:r>
            </a:p>
            <a:p>
              <a:pPr algn="ctr"/>
              <a:r>
                <a:rPr lang="es-MX" sz="2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391711" y="3561599"/>
            <a:ext cx="4354244" cy="2907440"/>
            <a:chOff x="8725848" y="3166972"/>
            <a:chExt cx="2758778" cy="1778102"/>
          </a:xfrm>
        </p:grpSpPr>
        <p:grpSp>
          <p:nvGrpSpPr>
            <p:cNvPr id="39" name="Grupo 38"/>
            <p:cNvGrpSpPr/>
            <p:nvPr/>
          </p:nvGrpSpPr>
          <p:grpSpPr>
            <a:xfrm>
              <a:off x="8725848" y="3166972"/>
              <a:ext cx="2758778" cy="1778102"/>
              <a:chOff x="8725848" y="3166972"/>
              <a:chExt cx="2758778" cy="1778102"/>
            </a:xfrm>
          </p:grpSpPr>
          <p:pic>
            <p:nvPicPr>
              <p:cNvPr id="51" name="Imagen 5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7693" y="3216114"/>
                <a:ext cx="2716933" cy="1728960"/>
              </a:xfrm>
              <a:prstGeom prst="rect">
                <a:avLst/>
              </a:prstGeom>
            </p:spPr>
          </p:pic>
          <p:sp>
            <p:nvSpPr>
              <p:cNvPr id="52" name="Lágrima 51"/>
              <p:cNvSpPr/>
              <p:nvPr/>
            </p:nvSpPr>
            <p:spPr>
              <a:xfrm rot="2718595" flipV="1">
                <a:off x="9606419" y="3299184"/>
                <a:ext cx="63186" cy="58043"/>
              </a:xfrm>
              <a:prstGeom prst="teardrop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Lágrima 52"/>
              <p:cNvSpPr/>
              <p:nvPr/>
            </p:nvSpPr>
            <p:spPr>
              <a:xfrm rot="2718595" flipV="1">
                <a:off x="10424231" y="3858676"/>
                <a:ext cx="63186" cy="58043"/>
              </a:xfrm>
              <a:prstGeom prst="teardrop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Lágrima 53"/>
              <p:cNvSpPr/>
              <p:nvPr/>
            </p:nvSpPr>
            <p:spPr>
              <a:xfrm rot="2718595" flipV="1">
                <a:off x="8723276" y="3170865"/>
                <a:ext cx="63187" cy="58043"/>
              </a:xfrm>
              <a:prstGeom prst="teardrop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Lágrima 54"/>
              <p:cNvSpPr/>
              <p:nvPr/>
            </p:nvSpPr>
            <p:spPr>
              <a:xfrm rot="2718595" flipV="1">
                <a:off x="9759924" y="3469282"/>
                <a:ext cx="63186" cy="58043"/>
              </a:xfrm>
              <a:prstGeom prst="teardrop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Lágrima 55"/>
              <p:cNvSpPr/>
              <p:nvPr/>
            </p:nvSpPr>
            <p:spPr>
              <a:xfrm rot="2718595" flipV="1">
                <a:off x="8894187" y="3175202"/>
                <a:ext cx="63186" cy="58043"/>
              </a:xfrm>
              <a:prstGeom prst="teardrop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Lágrima 56"/>
              <p:cNvSpPr/>
              <p:nvPr/>
            </p:nvSpPr>
            <p:spPr>
              <a:xfrm rot="2718595" flipV="1">
                <a:off x="9209454" y="3935514"/>
                <a:ext cx="63186" cy="58042"/>
              </a:xfrm>
              <a:prstGeom prst="teardrop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Lágrima 57"/>
              <p:cNvSpPr/>
              <p:nvPr/>
            </p:nvSpPr>
            <p:spPr>
              <a:xfrm rot="2718595" flipV="1">
                <a:off x="8770886" y="3169544"/>
                <a:ext cx="63187" cy="58043"/>
              </a:xfrm>
              <a:prstGeom prst="teardrop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Lágrima 58"/>
              <p:cNvSpPr/>
              <p:nvPr/>
            </p:nvSpPr>
            <p:spPr>
              <a:xfrm rot="2718595" flipV="1">
                <a:off x="10012621" y="3486441"/>
                <a:ext cx="63186" cy="58042"/>
              </a:xfrm>
              <a:prstGeom prst="teardrop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Lágrima 59"/>
              <p:cNvSpPr/>
              <p:nvPr/>
            </p:nvSpPr>
            <p:spPr>
              <a:xfrm rot="2718595" flipV="1">
                <a:off x="10190295" y="3671743"/>
                <a:ext cx="63186" cy="58043"/>
              </a:xfrm>
              <a:prstGeom prst="teardrop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Lágrima 60"/>
              <p:cNvSpPr/>
              <p:nvPr/>
            </p:nvSpPr>
            <p:spPr>
              <a:xfrm rot="2718595" flipV="1">
                <a:off x="10239684" y="3733402"/>
                <a:ext cx="63186" cy="58042"/>
              </a:xfrm>
              <a:prstGeom prst="teardrop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Lágrima 61"/>
              <p:cNvSpPr/>
              <p:nvPr/>
            </p:nvSpPr>
            <p:spPr>
              <a:xfrm rot="2718595" flipV="1">
                <a:off x="9507594" y="3290185"/>
                <a:ext cx="63186" cy="58043"/>
              </a:xfrm>
              <a:prstGeom prst="teardrop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Lágrima 62"/>
              <p:cNvSpPr/>
              <p:nvPr/>
            </p:nvSpPr>
            <p:spPr>
              <a:xfrm rot="2718595" flipV="1">
                <a:off x="10113202" y="3555224"/>
                <a:ext cx="63186" cy="58043"/>
              </a:xfrm>
              <a:prstGeom prst="teardrop">
                <a:avLst/>
              </a:prstGeom>
              <a:solidFill>
                <a:srgbClr val="C0000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0" name="Lágrima 39"/>
            <p:cNvSpPr/>
            <p:nvPr/>
          </p:nvSpPr>
          <p:spPr>
            <a:xfrm rot="2718595" flipV="1">
              <a:off x="8800693" y="3175638"/>
              <a:ext cx="67042" cy="58739"/>
            </a:xfrm>
            <a:prstGeom prst="teardrop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Lágrima 40"/>
            <p:cNvSpPr/>
            <p:nvPr/>
          </p:nvSpPr>
          <p:spPr>
            <a:xfrm rot="2718595" flipV="1">
              <a:off x="9019459" y="3254294"/>
              <a:ext cx="67042" cy="58739"/>
            </a:xfrm>
            <a:prstGeom prst="teardrop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Lágrima 41"/>
            <p:cNvSpPr/>
            <p:nvPr/>
          </p:nvSpPr>
          <p:spPr>
            <a:xfrm rot="2718595" flipV="1">
              <a:off x="9164485" y="3340329"/>
              <a:ext cx="67042" cy="58739"/>
            </a:xfrm>
            <a:prstGeom prst="teardrop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Lágrima 42"/>
            <p:cNvSpPr/>
            <p:nvPr/>
          </p:nvSpPr>
          <p:spPr>
            <a:xfrm rot="2718595" flipV="1">
              <a:off x="9254895" y="3359716"/>
              <a:ext cx="67042" cy="58739"/>
            </a:xfrm>
            <a:prstGeom prst="teardrop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Lágrima 43"/>
            <p:cNvSpPr/>
            <p:nvPr/>
          </p:nvSpPr>
          <p:spPr>
            <a:xfrm rot="2718595" flipV="1">
              <a:off x="9365536" y="3351927"/>
              <a:ext cx="67042" cy="58739"/>
            </a:xfrm>
            <a:prstGeom prst="teardrop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Lágrima 44"/>
            <p:cNvSpPr/>
            <p:nvPr/>
          </p:nvSpPr>
          <p:spPr>
            <a:xfrm rot="2718595" flipV="1">
              <a:off x="10137874" y="3642675"/>
              <a:ext cx="67042" cy="58739"/>
            </a:xfrm>
            <a:prstGeom prst="teardrop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Lágrima 45"/>
            <p:cNvSpPr/>
            <p:nvPr/>
          </p:nvSpPr>
          <p:spPr>
            <a:xfrm rot="2718595" flipV="1">
              <a:off x="11322670" y="4538494"/>
              <a:ext cx="67042" cy="58739"/>
            </a:xfrm>
            <a:prstGeom prst="teardrop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Lágrima 46"/>
            <p:cNvSpPr/>
            <p:nvPr/>
          </p:nvSpPr>
          <p:spPr>
            <a:xfrm rot="2718595" flipV="1">
              <a:off x="10317315" y="3895855"/>
              <a:ext cx="67042" cy="58739"/>
            </a:xfrm>
            <a:prstGeom prst="teardrop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Lágrima 47"/>
            <p:cNvSpPr/>
            <p:nvPr/>
          </p:nvSpPr>
          <p:spPr>
            <a:xfrm rot="2718595" flipV="1">
              <a:off x="10263240" y="3834401"/>
              <a:ext cx="67042" cy="58739"/>
            </a:xfrm>
            <a:prstGeom prst="teardrop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Lágrima 48"/>
            <p:cNvSpPr/>
            <p:nvPr/>
          </p:nvSpPr>
          <p:spPr>
            <a:xfrm rot="2718595" flipV="1">
              <a:off x="10907259" y="4543411"/>
              <a:ext cx="67042" cy="58739"/>
            </a:xfrm>
            <a:prstGeom prst="teardrop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Lágrima 49"/>
            <p:cNvSpPr/>
            <p:nvPr/>
          </p:nvSpPr>
          <p:spPr>
            <a:xfrm rot="2718595" flipV="1">
              <a:off x="10946589" y="4841659"/>
              <a:ext cx="67042" cy="58739"/>
            </a:xfrm>
            <a:prstGeom prst="teardrop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3634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9602789" y="114071"/>
            <a:ext cx="2380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 – Carga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989154" y="1033658"/>
            <a:ext cx="88972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Los componentes tecnológicos que se instalan en los carriles y en el centro de monitoreo automatizan el despacho aduanero utilizando tecnología de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radio frecuencia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(RFID), con el gafete único otorgado por la VUCEM, generando un expediente electrónico del cruce. </a:t>
            </a:r>
          </a:p>
        </p:txBody>
      </p:sp>
      <p:pic>
        <p:nvPicPr>
          <p:cNvPr id="183" name="Imagen 18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96" y="1156308"/>
            <a:ext cx="1851004" cy="1878630"/>
          </a:xfrm>
          <a:prstGeom prst="rect">
            <a:avLst/>
          </a:prstGeom>
        </p:spPr>
      </p:pic>
      <p:sp>
        <p:nvSpPr>
          <p:cNvPr id="195" name="CuadroTexto 194"/>
          <p:cNvSpPr txBox="1"/>
          <p:nvPr/>
        </p:nvSpPr>
        <p:spPr>
          <a:xfrm>
            <a:off x="4700746" y="3211918"/>
            <a:ext cx="74516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Se cuenta a la fecha con 252 carriles en 37 aduanas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En 2019 se registraron más de 150 mil cruces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En lo que va de este años se han contabilizado más 315.5 mil cruces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No requiere presentar papeles para activar el MSA en el despacho aduanero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altLang="es-MX" sz="2200" dirty="0">
                <a:latin typeface="Arial" panose="020B0604020202020204" pitchFamily="34" charset="0"/>
                <a:cs typeface="Arial" panose="020B0604020202020204" pitchFamily="34" charset="0"/>
              </a:rPr>
              <a:t>Reduce tiempos de permanencia en la aduana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altLang="es-MX" sz="2200" dirty="0">
                <a:latin typeface="Arial" panose="020B0604020202020204" pitchFamily="34" charset="0"/>
                <a:cs typeface="Arial" panose="020B0604020202020204" pitchFamily="34" charset="0"/>
              </a:rPr>
              <a:t>Utiliza pantallas informativas y sensores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altLang="es-MX" sz="2200" dirty="0">
                <a:latin typeface="Arial" panose="020B0604020202020204" pitchFamily="34" charset="0"/>
                <a:cs typeface="Arial" panose="020B0604020202020204" pitchFamily="34" charset="0"/>
              </a:rPr>
              <a:t>Asignación de andén en caso de reconocimiento</a:t>
            </a:r>
          </a:p>
        </p:txBody>
      </p:sp>
      <p:pic>
        <p:nvPicPr>
          <p:cNvPr id="196" name="Imagen 19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" t="25412" r="33889" b="9518"/>
          <a:stretch/>
        </p:blipFill>
        <p:spPr>
          <a:xfrm>
            <a:off x="300461" y="3425371"/>
            <a:ext cx="4040167" cy="3094676"/>
          </a:xfrm>
          <a:prstGeom prst="rect">
            <a:avLst/>
          </a:prstGeom>
          <a:scene3d>
            <a:camera prst="perspectiveFront"/>
            <a:lightRig rig="threePt" dir="t"/>
          </a:scene3d>
          <a:sp3d/>
        </p:spPr>
      </p:pic>
      <p:pic>
        <p:nvPicPr>
          <p:cNvPr id="197" name="Imagen 196"/>
          <p:cNvPicPr>
            <a:picLocks noChangeAspect="1"/>
          </p:cNvPicPr>
          <p:nvPr/>
        </p:nvPicPr>
        <p:blipFill rotWithShape="1">
          <a:blip r:embed="rId5"/>
          <a:srcRect l="37186" r="55906" b="81756"/>
          <a:stretch/>
        </p:blipFill>
        <p:spPr>
          <a:xfrm>
            <a:off x="510206" y="4093029"/>
            <a:ext cx="513042" cy="87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6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/>
          </p:cNvSpPr>
          <p:nvPr/>
        </p:nvSpPr>
        <p:spPr>
          <a:xfrm>
            <a:off x="429332" y="1142008"/>
            <a:ext cx="7918256" cy="553946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600" dirty="0">
                <a:latin typeface="Montserrat" panose="00000500000000000000" pitchFamily="2" charset="0"/>
              </a:rPr>
              <a:t>1. Integración anticipada de la operación. </a:t>
            </a:r>
          </a:p>
          <a:p>
            <a:pPr marL="0" indent="0" algn="just">
              <a:buNone/>
            </a:pPr>
            <a:endParaRPr lang="es-MX" sz="12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es-MX" sz="2600" dirty="0">
                <a:latin typeface="Montserrat" panose="00000500000000000000" pitchFamily="2" charset="0"/>
              </a:rPr>
              <a:t>	Generar un </a:t>
            </a:r>
            <a:r>
              <a:rPr lang="es-MX" sz="2600" b="1" dirty="0">
                <a:latin typeface="Montserrat" panose="00000500000000000000" pitchFamily="2" charset="0"/>
              </a:rPr>
              <a:t>N</a:t>
            </a:r>
            <a:r>
              <a:rPr lang="es-MX" sz="2600" dirty="0">
                <a:latin typeface="Montserrat" panose="00000500000000000000" pitchFamily="2" charset="0"/>
              </a:rPr>
              <a:t>úmero de </a:t>
            </a:r>
            <a:r>
              <a:rPr lang="es-MX" sz="2600" b="1" dirty="0">
                <a:latin typeface="Montserrat" panose="00000500000000000000" pitchFamily="2" charset="0"/>
              </a:rPr>
              <a:t>I</a:t>
            </a:r>
            <a:r>
              <a:rPr lang="es-MX" sz="2600" dirty="0">
                <a:latin typeface="Montserrat" panose="00000500000000000000" pitchFamily="2" charset="0"/>
              </a:rPr>
              <a:t>ntegración </a:t>
            </a:r>
          </a:p>
          <a:p>
            <a:pPr marL="0" indent="0" algn="just">
              <a:buNone/>
            </a:pPr>
            <a:r>
              <a:rPr lang="es-MX" sz="2600" dirty="0">
                <a:latin typeface="Montserrat" panose="00000500000000000000" pitchFamily="2" charset="0"/>
              </a:rPr>
              <a:t>				(NI = DODA-PITA)</a:t>
            </a:r>
          </a:p>
          <a:p>
            <a:pPr marL="0" indent="0" algn="just">
              <a:buNone/>
            </a:pPr>
            <a:r>
              <a:rPr lang="es-MX" sz="2600" dirty="0">
                <a:latin typeface="Montserrat" panose="00000500000000000000" pitchFamily="2" charset="0"/>
              </a:rPr>
              <a:t>2. Indicar el NI que se presentará al MSA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MX" sz="26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es-MX" sz="2600" dirty="0">
                <a:latin typeface="Montserrat" panose="00000500000000000000" pitchFamily="2" charset="0"/>
              </a:rPr>
              <a:t>3. Activación del Módulo de Selección Automatizada (MSA) mediante tecnología de radiofrecuencia (RFID)</a:t>
            </a:r>
          </a:p>
          <a:p>
            <a:pPr marL="0" indent="0" algn="just">
              <a:buNone/>
            </a:pPr>
            <a:endParaRPr lang="es-MX" sz="12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es-MX" sz="2400" i="1" dirty="0">
                <a:latin typeface="Montserrat" panose="00000500000000000000" pitchFamily="2" charset="0"/>
              </a:rPr>
              <a:t>Presentar la mercancía en carriles automatizados,  con el Gafete Único de Identificación (GUI) para Transportistas.  </a:t>
            </a:r>
          </a:p>
          <a:p>
            <a:pPr marL="0" indent="0" algn="just">
              <a:buNone/>
            </a:pPr>
            <a:endParaRPr lang="es-MX" sz="1400" dirty="0"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endParaRPr lang="es-MX" sz="2400" dirty="0">
              <a:latin typeface="Montserrat" panose="00000500000000000000" pitchFamily="2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MX" sz="2400" dirty="0">
              <a:latin typeface="Montserrat" panose="00000500000000000000" pitchFamily="2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/>
          <a:srcRect t="4040" b="4804"/>
          <a:stretch/>
        </p:blipFill>
        <p:spPr>
          <a:xfrm>
            <a:off x="8477625" y="1043749"/>
            <a:ext cx="3316239" cy="2230393"/>
          </a:xfrm>
          <a:prstGeom prst="rect">
            <a:avLst/>
          </a:prstGeom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6445045" y="83353"/>
            <a:ext cx="5710562" cy="96039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latin typeface="Montserrat" panose="00000500000000000000" pitchFamily="2" charset="0"/>
              </a:rPr>
              <a:t>¿En qué consiste el despacho en carriles automatizados?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7" t="4516" r="27697" b="8026"/>
          <a:stretch/>
        </p:blipFill>
        <p:spPr>
          <a:xfrm rot="164648">
            <a:off x="9120415" y="3605532"/>
            <a:ext cx="2532335" cy="306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92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57700" y="98941"/>
            <a:ext cx="7410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de Integración  Tecnológica Aduanera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47" y="1112986"/>
            <a:ext cx="1603653" cy="17854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18" y="3091248"/>
            <a:ext cx="1576282" cy="15827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18" y="4992147"/>
            <a:ext cx="1576282" cy="173226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457700" y="98941"/>
            <a:ext cx="741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>
                <a:solidFill>
                  <a:srgbClr val="1E5C58"/>
                </a:solidFill>
                <a:latin typeface="Montserrat" panose="00000500000000000000" pitchFamily="2" charset="0"/>
              </a:rPr>
              <a:t>Siguientes pasos…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839361" y="1562544"/>
            <a:ext cx="7651599" cy="13358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13500000">
              <a:schemeClr val="tx1">
                <a:alpha val="50000"/>
              </a:scheme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Concluido. </a:t>
            </a:r>
          </a:p>
          <a:p>
            <a:pPr algn="ctr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Mejorar los criterios de análisis de riesgo conforme a la capacidad operativa de cada aduana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839361" y="3213709"/>
            <a:ext cx="7651599" cy="133784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13500000">
              <a:schemeClr val="tx1">
                <a:alpha val="50000"/>
              </a:scheme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Concluido.  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Instalar cámaras en nuevas necesidades. 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Implementar más criterios en analíticos</a:t>
            </a:r>
            <a:r>
              <a:rPr lang="es-MX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839361" y="4866867"/>
            <a:ext cx="7651599" cy="1671094"/>
          </a:xfrm>
          <a:prstGeom prst="rect">
            <a:avLst/>
          </a:prstGeom>
          <a:solidFill>
            <a:srgbClr val="C00000"/>
          </a:solidFill>
          <a:effectLst>
            <a:innerShdw blurRad="63500" dist="50800" dir="13500000">
              <a:schemeClr val="tx1">
                <a:alpha val="50000"/>
              </a:scheme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Concluir construcción de carriles</a:t>
            </a:r>
          </a:p>
          <a:p>
            <a:pPr algn="ctr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Concluir pruebas con Coatzacoalcos y Camargo</a:t>
            </a:r>
          </a:p>
          <a:p>
            <a:pPr algn="ctr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Implementar las operaciones de:</a:t>
            </a:r>
          </a:p>
          <a:p>
            <a:pPr algn="ctr"/>
            <a:r>
              <a:rPr lang="es-MX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Arribo de tránsitos y Copias simples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1840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56300" y="104797"/>
            <a:ext cx="741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dirty="0">
                <a:solidFill>
                  <a:prstClr val="white"/>
                </a:solidFill>
                <a:latin typeface="Montserrat" panose="00000500000000000000" pitchFamily="2" charset="0"/>
              </a:rPr>
              <a:t>Aduanas no aplica iniciativa de carga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4658" y="1316404"/>
            <a:ext cx="7424381" cy="520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Aduanas donde se continuará presentando DODA-QR</a:t>
            </a:r>
          </a:p>
          <a:p>
            <a:pPr marL="1431925" indent="-3492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Acapulco</a:t>
            </a:r>
            <a:endParaRPr lang="es-MX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31925" lvl="3" indent="-3492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Agua Prieta</a:t>
            </a:r>
            <a:endParaRPr lang="es-MX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31925" lvl="3" indent="-3492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Altamira</a:t>
            </a:r>
            <a:endParaRPr lang="es-MX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31925" lvl="3" indent="-3492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Cancún</a:t>
            </a:r>
            <a:endParaRPr lang="es-MX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31925" lvl="3" indent="-3492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Ciudad del Carmen</a:t>
            </a:r>
            <a:endParaRPr lang="es-MX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31925" lvl="3" indent="-3492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Paz</a:t>
            </a:r>
            <a:endParaRPr lang="es-MX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31925" lvl="3" indent="-3492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Naco</a:t>
            </a:r>
            <a:endParaRPr lang="es-MX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31925" lvl="3" indent="-3492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Salina Cruz</a:t>
            </a:r>
            <a:endParaRPr lang="es-MX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31925" lvl="3" indent="-3492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 Luis Río Colorado</a:t>
            </a:r>
            <a:endParaRPr lang="es-MX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31925" lvl="3" indent="-3492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MX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Sonoyta</a:t>
            </a:r>
            <a:endParaRPr lang="es-MX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31925" lvl="3" indent="-3492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Torreón</a:t>
            </a:r>
            <a:endParaRPr lang="es-MX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2"/>
          <a:srcRect l="39408" t="11281"/>
          <a:stretch/>
        </p:blipFill>
        <p:spPr>
          <a:xfrm>
            <a:off x="8261525" y="1133524"/>
            <a:ext cx="3320875" cy="308753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6" t="28602" r="33859" b="22581"/>
          <a:stretch/>
        </p:blipFill>
        <p:spPr>
          <a:xfrm>
            <a:off x="5901249" y="3618526"/>
            <a:ext cx="4137388" cy="289872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ángulo 5"/>
          <p:cNvSpPr/>
          <p:nvPr/>
        </p:nvSpPr>
        <p:spPr>
          <a:xfrm>
            <a:off x="4213710" y="240746"/>
            <a:ext cx="7847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Documento de Operación para Despacho Aduanero</a:t>
            </a:r>
          </a:p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DODA-QR</a:t>
            </a:r>
          </a:p>
        </p:txBody>
      </p:sp>
    </p:spTree>
    <p:extLst>
      <p:ext uri="{BB962C8B-B14F-4D97-AF65-F5344CB8AC3E}">
        <p14:creationId xmlns:p14="http://schemas.microsoft.com/office/powerpoint/2010/main" val="1774118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56300" y="104797"/>
            <a:ext cx="741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dirty="0">
                <a:solidFill>
                  <a:prstClr val="white"/>
                </a:solidFill>
                <a:latin typeface="Montserrat" panose="00000500000000000000" pitchFamily="2" charset="0"/>
              </a:rPr>
              <a:t>Aduanas no aplica iniciativa de carga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090160" y="1402080"/>
            <a:ext cx="66170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Copias simples en MATCE</a:t>
            </a:r>
          </a:p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 Autorización </a:t>
            </a:r>
          </a:p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Generación </a:t>
            </a:r>
          </a:p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Despacho </a:t>
            </a:r>
          </a:p>
          <a:p>
            <a:pPr algn="ctr"/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  <a:p>
            <a:pPr algn="ctr"/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DODA-QR y PITA</a:t>
            </a:r>
          </a:p>
        </p:txBody>
      </p:sp>
      <p:pic>
        <p:nvPicPr>
          <p:cNvPr id="6" name="Picture 6" descr="Aduana News | La necesidad de la digitalización de la Aduan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6" y="1861661"/>
            <a:ext cx="5143613" cy="37923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5587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751</Words>
  <Application>Microsoft Office PowerPoint</Application>
  <PresentationFormat>Panorámica</PresentationFormat>
  <Paragraphs>126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Montserrat</vt:lpstr>
      <vt:lpstr>Soberana Sans</vt:lpstr>
      <vt:lpstr>Wingdings</vt:lpstr>
      <vt:lpstr>Tema de Office</vt:lpstr>
      <vt:lpstr>Proyecto de Integración Tecnológica Aduanera (PITA) y sus nuevas implementaciones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Dudas y preguntas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Edgardo2 Noguez</dc:creator>
  <cp:lastModifiedBy>Juana Espinosa Lugo</cp:lastModifiedBy>
  <cp:revision>123</cp:revision>
  <dcterms:created xsi:type="dcterms:W3CDTF">2018-12-14T15:23:31Z</dcterms:created>
  <dcterms:modified xsi:type="dcterms:W3CDTF">2020-12-01T16:15:51Z</dcterms:modified>
</cp:coreProperties>
</file>